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7"/>
  </p:notesMasterIdLst>
  <p:handoutMasterIdLst>
    <p:handoutMasterId r:id="rId18"/>
  </p:handoutMasterIdLst>
  <p:sldIdLst>
    <p:sldId id="262" r:id="rId5"/>
    <p:sldId id="575" r:id="rId6"/>
    <p:sldId id="633" r:id="rId7"/>
    <p:sldId id="634" r:id="rId8"/>
    <p:sldId id="559" r:id="rId9"/>
    <p:sldId id="642" r:id="rId10"/>
    <p:sldId id="643" r:id="rId11"/>
    <p:sldId id="644" r:id="rId12"/>
    <p:sldId id="645" r:id="rId13"/>
    <p:sldId id="646" r:id="rId14"/>
    <p:sldId id="647" r:id="rId15"/>
    <p:sldId id="64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704" autoAdjust="0"/>
  </p:normalViewPr>
  <p:slideViewPr>
    <p:cSldViewPr snapToGrid="0">
      <p:cViewPr varScale="1">
        <p:scale>
          <a:sx n="77" d="100"/>
          <a:sy n="77" d="100"/>
        </p:scale>
        <p:origin x="420" y="90"/>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2/20/2021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2/20/2021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118915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132139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343134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377812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270061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369542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383028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166079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2/20/2021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2/20/2021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2/20/2021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2/20/2021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2/20/2021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2/20/2021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2/20/2021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2/20/2021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2/20/2021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2/20/2021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2/20/2021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2/20/2021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2/20/2021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2/20/2021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2/20/2021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2/20/2021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2/20/2021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2/20/2021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Church: Putting the Word of God on Display</a:t>
            </a:r>
          </a:p>
          <a:p>
            <a:pPr algn="ctr"/>
            <a:r>
              <a:rPr lang="en-US" sz="2800" i="1" dirty="0">
                <a:latin typeface="Avenir Next LT Pro" panose="020B0504020202020204" pitchFamily="34" charset="0"/>
              </a:rPr>
              <a:t>Titus 2:1-10 (Part 2 – Older Men)</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February 21, 2021 -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Corinthians 13:4-7</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401205"/>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4 Love is patient, love is kind and is not jealous; love does not brag and is not arrogant, 5 does not act unbecomingly; it does not seek its own, is not provoked, does not take into account a wrong suffered, 6 does not rejoice in unrighteousness, but rejoices with the truth; 7 bears all things, believes all things, hopes all things, endures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2837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23220"/>
          </a:xfrm>
          <a:prstGeom prst="rect">
            <a:avLst/>
          </a:prstGeom>
          <a:noFill/>
          <a:ln>
            <a:noFill/>
          </a:ln>
        </p:spPr>
        <p:txBody>
          <a:bodyPr wrap="square" rtlCol="0">
            <a:spAutoFit/>
          </a:bodyPr>
          <a:lstStyle/>
          <a:p>
            <a:pPr marL="857250" marR="0" lvl="0" indent="-857250" algn="just">
              <a:spcBef>
                <a:spcPts val="0"/>
              </a:spcBef>
              <a:spcAft>
                <a:spcPts val="0"/>
              </a:spcAft>
              <a:buFont typeface="+mj-lt"/>
              <a:buAutoNum type="romanUcPeriod" startAt="2"/>
            </a:pPr>
            <a:r>
              <a:rPr lang="en-US" sz="2800" b="1" dirty="0">
                <a:effectLst/>
                <a:latin typeface="Calibri" panose="020F0502020204030204" pitchFamily="34" charset="0"/>
                <a:ea typeface="Calibri" panose="020F0502020204030204" pitchFamily="34" charset="0"/>
                <a:cs typeface="Times New Roman" panose="02020603050405020304" pitchFamily="18" charset="0"/>
              </a:rPr>
              <a:t>Older men are to be godly so as to attract others to the Savior (2:2)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7D5A48A-42BF-4610-AB65-8261FBB59120}"/>
              </a:ext>
            </a:extLst>
          </p:cNvPr>
          <p:cNvSpPr txBox="1"/>
          <p:nvPr/>
        </p:nvSpPr>
        <p:spPr>
          <a:xfrm>
            <a:off x="1143000" y="1738911"/>
            <a:ext cx="10782169" cy="830997"/>
          </a:xfrm>
          <a:prstGeom prst="rect">
            <a:avLst/>
          </a:prstGeom>
          <a:noFill/>
          <a:ln>
            <a:noFill/>
          </a:ln>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Older men are to be temperate, dignified, sensible, sound in faith, in love, in perseverance.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960C68-5B73-4A57-B697-796AF1F5EC7A}"/>
              </a:ext>
            </a:extLst>
          </p:cNvPr>
          <p:cNvSpPr txBox="1"/>
          <p:nvPr/>
        </p:nvSpPr>
        <p:spPr>
          <a:xfrm>
            <a:off x="415448" y="2660370"/>
            <a:ext cx="11060873" cy="4585871"/>
          </a:xfrm>
          <a:prstGeom prst="rect">
            <a:avLst/>
          </a:prstGeom>
          <a:noFill/>
          <a:ln>
            <a:noFill/>
          </a:ln>
        </p:spPr>
        <p:txBody>
          <a:bodyPr wrap="square" rtlCol="0">
            <a:spAutoFit/>
          </a:bodyPr>
          <a:lstStyle/>
          <a:p>
            <a:pPr marL="457200" marR="0" indent="-457200" algn="just">
              <a:spcBef>
                <a:spcPts val="0"/>
              </a:spcBef>
              <a:spcAft>
                <a:spcPts val="0"/>
              </a:spcAft>
              <a:buAutoNum type="alphaUcPeriod"/>
            </a:pPr>
            <a:r>
              <a:rPr lang="en-US" sz="2800" dirty="0">
                <a:effectLst/>
                <a:latin typeface="Calibri" panose="020F0502020204030204" pitchFamily="34" charset="0"/>
                <a:ea typeface="Calibri" panose="020F0502020204030204" pitchFamily="34" charset="0"/>
                <a:cs typeface="Calibri" panose="020F0502020204030204" pitchFamily="34" charset="0"/>
              </a:rPr>
              <a:t>Older men are to be temperate </a:t>
            </a:r>
            <a:r>
              <a:rPr lang="en-US" sz="2800" i="1" dirty="0">
                <a:effectLst/>
                <a:latin typeface="Calibri" panose="020F0502020204030204" pitchFamily="34" charset="0"/>
                <a:ea typeface="Calibri" panose="020F0502020204030204" pitchFamily="34" charset="0"/>
                <a:cs typeface="Calibri" panose="020F0502020204030204" pitchFamily="34" charset="0"/>
              </a:rPr>
              <a:t>[not influenced by ungodly sources]</a:t>
            </a:r>
          </a:p>
          <a:p>
            <a:pPr marL="457200" marR="0" indent="-457200" algn="just">
              <a:spcBef>
                <a:spcPts val="0"/>
              </a:spcBef>
              <a:spcAft>
                <a:spcPts val="0"/>
              </a:spcAf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Older men are to be dignified </a:t>
            </a:r>
            <a:r>
              <a:rPr lang="en-US" sz="2800" i="1" dirty="0">
                <a:latin typeface="Calibri" panose="020F0502020204030204" pitchFamily="34" charset="0"/>
                <a:cs typeface="Calibri" panose="020F0502020204030204" pitchFamily="34" charset="0"/>
              </a:rPr>
              <a:t>[Living out life in an honest, God-pleasing manner]</a:t>
            </a:r>
          </a:p>
          <a:p>
            <a:pPr marL="457200" marR="0" indent="-457200" algn="just">
              <a:spcBef>
                <a:spcPts val="0"/>
              </a:spcBef>
              <a:spcAft>
                <a:spcPts val="0"/>
              </a:spcAf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Older men are to be sensible </a:t>
            </a:r>
            <a:r>
              <a:rPr lang="en-US" sz="2400" i="1" dirty="0">
                <a:latin typeface="Calibri" panose="020F0502020204030204" pitchFamily="34" charset="0"/>
                <a:ea typeface="Calibri" panose="020F0502020204030204" pitchFamily="34" charset="0"/>
                <a:cs typeface="Calibri" panose="020F0502020204030204" pitchFamily="34" charset="0"/>
              </a:rPr>
              <a:t>[Making good, biblical decisions in life]</a:t>
            </a:r>
          </a:p>
          <a:p>
            <a:pPr marL="457200" marR="0" indent="-457200" algn="just">
              <a:spcBef>
                <a:spcPts val="0"/>
              </a:spcBef>
              <a:spcAft>
                <a:spcPts val="0"/>
              </a:spcAft>
              <a:buAutoNum type="alphaUcPeriod"/>
            </a:pPr>
            <a:r>
              <a:rPr lang="en-US" sz="2400" dirty="0">
                <a:latin typeface="Calibri" panose="020F0502020204030204" pitchFamily="34" charset="0"/>
                <a:ea typeface="Calibri" panose="020F0502020204030204" pitchFamily="34" charset="0"/>
                <a:cs typeface="Calibri" panose="020F0502020204030204" pitchFamily="34" charset="0"/>
              </a:rPr>
              <a:t>Older men are to be sound in faith </a:t>
            </a:r>
            <a:r>
              <a:rPr lang="en-US" sz="2400" i="1" dirty="0">
                <a:latin typeface="Calibri" panose="020F0502020204030204" pitchFamily="34" charset="0"/>
                <a:ea typeface="Calibri" panose="020F0502020204030204" pitchFamily="34" charset="0"/>
                <a:cs typeface="Calibri" panose="020F0502020204030204" pitchFamily="34" charset="0"/>
              </a:rPr>
              <a:t>[Manifesting unwavering trust in the providence of God]</a:t>
            </a:r>
          </a:p>
          <a:p>
            <a:pPr marL="457200" marR="0" indent="-457200" algn="just">
              <a:spcBef>
                <a:spcPts val="0"/>
              </a:spcBef>
              <a:spcAft>
                <a:spcPts val="0"/>
              </a:spcAft>
              <a:buAutoNum type="alphaUcPeriod"/>
            </a:pPr>
            <a:r>
              <a:rPr lang="en-US" sz="2400" dirty="0">
                <a:latin typeface="Calibri" panose="020F0502020204030204" pitchFamily="34" charset="0"/>
                <a:ea typeface="Calibri" panose="020F0502020204030204" pitchFamily="34" charset="0"/>
                <a:cs typeface="Calibri" panose="020F0502020204030204" pitchFamily="34" charset="0"/>
              </a:rPr>
              <a:t>Older men are to be sound in love </a:t>
            </a:r>
            <a:r>
              <a:rPr lang="en-US" sz="2400" i="1" dirty="0">
                <a:latin typeface="Calibri" panose="020F0502020204030204" pitchFamily="34" charset="0"/>
                <a:ea typeface="Calibri" panose="020F0502020204030204" pitchFamily="34" charset="0"/>
                <a:cs typeface="Calibri" panose="020F0502020204030204" pitchFamily="34" charset="0"/>
              </a:rPr>
              <a:t>[Pursuing the highest good of others with grace and compassion] </a:t>
            </a:r>
          </a:p>
          <a:p>
            <a:pPr marL="457200" indent="-457200" algn="just">
              <a:buFontTx/>
              <a:buAutoNum type="alphaUcPeriod"/>
            </a:pPr>
            <a:r>
              <a:rPr lang="en-US" sz="2400" dirty="0">
                <a:latin typeface="Calibri" panose="020F0502020204030204" pitchFamily="34" charset="0"/>
                <a:ea typeface="Calibri" panose="020F0502020204030204" pitchFamily="34" charset="0"/>
                <a:cs typeface="Calibri" panose="020F0502020204030204" pitchFamily="34" charset="0"/>
              </a:rPr>
              <a:t>Older are to be sound in perseverance </a:t>
            </a:r>
            <a:r>
              <a:rPr lang="en-US" sz="2400" i="1" dirty="0">
                <a:latin typeface="Calibri" panose="020F0502020204030204" pitchFamily="34" charset="0"/>
                <a:ea typeface="Calibri" panose="020F0502020204030204" pitchFamily="34" charset="0"/>
                <a:cs typeface="Calibri" panose="020F0502020204030204" pitchFamily="34" charset="0"/>
              </a:rPr>
              <a:t>[</a:t>
            </a:r>
            <a:r>
              <a:rPr lang="en-US" sz="2400" i="1" dirty="0">
                <a:latin typeface="Calibri" panose="020F0502020204030204" pitchFamily="34" charset="0"/>
                <a:cs typeface="Calibri" panose="020F0502020204030204" pitchFamily="34" charset="0"/>
              </a:rPr>
              <a:t>Demonstrating the ability to endure hardship with grace and trust in God]</a:t>
            </a:r>
          </a:p>
          <a:p>
            <a:pPr marL="457200" marR="0" indent="-457200" algn="just">
              <a:spcBef>
                <a:spcPts val="0"/>
              </a:spcBef>
              <a:spcAft>
                <a:spcPts val="0"/>
              </a:spcAft>
              <a:buAutoNum type="alphaUcPeriod"/>
            </a:pP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0325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fade">
                                      <p:cBhvr>
                                        <p:cTn id="7" dur="17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The Church: Putting the Word of God on Display</a:t>
            </a:r>
          </a:p>
          <a:p>
            <a:pPr algn="ctr"/>
            <a:r>
              <a:rPr lang="en-US" sz="2800" i="1" dirty="0">
                <a:latin typeface="Avenir Next LT Pro" panose="020B0504020202020204" pitchFamily="34" charset="0"/>
              </a:rPr>
              <a:t>Titus 2:1-10 (Part 2 – Older Men)</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February 21, 2021 - PM</a:t>
            </a:r>
          </a:p>
        </p:txBody>
      </p:sp>
    </p:spTree>
    <p:extLst>
      <p:ext uri="{BB962C8B-B14F-4D97-AF65-F5344CB8AC3E}">
        <p14:creationId xmlns:p14="http://schemas.microsoft.com/office/powerpoint/2010/main" val="231473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2:1-10</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493812"/>
          </a:xfrm>
          <a:prstGeom prst="rect">
            <a:avLst/>
          </a:prstGeom>
          <a:noFill/>
          <a:ln>
            <a:noFill/>
          </a:ln>
        </p:spPr>
        <p:txBody>
          <a:bodyPr wrap="square" rtlCol="0">
            <a:spAutoFit/>
          </a:bodyPr>
          <a:lstStyle/>
          <a:p>
            <a:pPr marL="0" marR="0" algn="just">
              <a:spcBef>
                <a:spcPts val="0"/>
              </a:spcBef>
              <a:spcAft>
                <a:spcPts val="0"/>
              </a:spcAft>
            </a:pPr>
            <a:r>
              <a:rPr lang="en-US" sz="2700" i="1" dirty="0">
                <a:effectLst/>
                <a:latin typeface="Calibri" panose="020F0502020204030204" pitchFamily="34" charset="0"/>
                <a:ea typeface="Calibri" panose="020F0502020204030204" pitchFamily="34" charset="0"/>
                <a:cs typeface="Calibri" panose="020F0502020204030204" pitchFamily="34" charset="0"/>
              </a:rPr>
              <a:t>1 But as for you, speak the things which are fitting for sound doctrine. 2 Older men are to be temperate, dignified, sensible, sound in faith, in love, in perseverance. 3 Older women likewise are to be reverent in their behavior, not malicious gossips nor enslaved to much wine, teaching what is good, 4 so that they may encourage the young women to love their husbands, to love their children, 5 to be sensible, pure, workers at home, kind, being subject to their own husbands, so that the word of God will not be dishonored. 6 Likewise urge the young men to be sensible; 7 in all things show yourself to be an example of good deeds, with purity in doctrine, dignified, 8 sound in speech which is beyond reproach, so that the opponent will be put to shame, having nothing bad to say about us. 9 Urge bondslaves to be subject to their own masters in everything, to be well-pleasing, not argumentative, 10 not pilfering, but showing all good faith so that they will adorn the doctrine of God our Savior in every respect.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3:14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323439"/>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Our people must also learn to engage in good deeds to meet pressing needs, so that they will not be unfruitful.</a:t>
            </a:r>
            <a:r>
              <a:rPr lang="en-US" sz="4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2213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2:1-10</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493812"/>
          </a:xfrm>
          <a:prstGeom prst="rect">
            <a:avLst/>
          </a:prstGeom>
          <a:noFill/>
          <a:ln>
            <a:noFill/>
          </a:ln>
        </p:spPr>
        <p:txBody>
          <a:bodyPr wrap="square" rtlCol="0">
            <a:spAutoFit/>
          </a:bodyPr>
          <a:lstStyle/>
          <a:p>
            <a:pPr marL="0" marR="0" algn="just">
              <a:spcBef>
                <a:spcPts val="0"/>
              </a:spcBef>
              <a:spcAft>
                <a:spcPts val="0"/>
              </a:spcAft>
            </a:pPr>
            <a:r>
              <a:rPr lang="en-US" sz="2700" i="1" dirty="0">
                <a:effectLst/>
                <a:latin typeface="Calibri" panose="020F0502020204030204" pitchFamily="34" charset="0"/>
                <a:ea typeface="Calibri" panose="020F0502020204030204" pitchFamily="34" charset="0"/>
                <a:cs typeface="Calibri" panose="020F0502020204030204" pitchFamily="34" charset="0"/>
              </a:rPr>
              <a:t>1 But as for you, speak the things which are fitting for sound doctrine. 2 Older men are to be temperate, dignified, sensible, sound in faith, in love, in perseverance. 3 Older women likewise are to be reverent in their behavior, not malicious gossips nor enslaved to much wine, teaching what is good, 4 so that they may encourage the young women to love their husbands, to love their children, 5 to be sensible, pure, workers at home, kind, being subject to their own husbands, </a:t>
            </a:r>
            <a:r>
              <a:rPr lang="en-US" sz="2700" b="1" i="1" dirty="0">
                <a:effectLst/>
                <a:latin typeface="Calibri" panose="020F0502020204030204" pitchFamily="34" charset="0"/>
                <a:ea typeface="Calibri" panose="020F0502020204030204" pitchFamily="34" charset="0"/>
                <a:cs typeface="Calibri" panose="020F0502020204030204" pitchFamily="34" charset="0"/>
              </a:rPr>
              <a:t>so that the word of God will not be dishonored</a:t>
            </a:r>
            <a:r>
              <a:rPr lang="en-US" sz="2700" i="1" dirty="0">
                <a:effectLst/>
                <a:latin typeface="Calibri" panose="020F0502020204030204" pitchFamily="34" charset="0"/>
                <a:ea typeface="Calibri" panose="020F0502020204030204" pitchFamily="34" charset="0"/>
                <a:cs typeface="Calibri" panose="020F0502020204030204" pitchFamily="34" charset="0"/>
              </a:rPr>
              <a:t>. 6 Likewise urge the young men to be sensible; 7 in all things show yourself to be an example of good deeds, with purity in doctrine, dignified, 8 sound in speech which is beyond reproach, so that the opponent will be put to shame, having nothing bad to say about us. 9 Urge bondslaves to be subject to their own masters in everything, to be well-pleasing, not argumentative, 10 not pilfering, but showing all good faith so that they will adorn the doctrine of God our Savior in every respect.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06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200329"/>
          </a:xfrm>
          <a:prstGeom prst="rect">
            <a:avLst/>
          </a:prstGeom>
          <a:noFill/>
          <a:ln>
            <a:noFill/>
          </a:ln>
        </p:spPr>
        <p:txBody>
          <a:bodyPr wrap="square" rtlCol="0">
            <a:spAutoFit/>
          </a:bodyPr>
          <a:lstStyle/>
          <a:p>
            <a:pPr marL="571500" indent="-571500" algn="just">
              <a:buFont typeface="+mj-lt"/>
              <a:buAutoNum type="romanUcPeriod"/>
            </a:pPr>
            <a:r>
              <a:rPr lang="en-US" sz="3600" b="1" dirty="0">
                <a:latin typeface="Calibri" panose="020F0502020204030204" pitchFamily="34" charset="0"/>
                <a:cs typeface="Calibri" panose="020F0502020204030204" pitchFamily="34" charset="0"/>
              </a:rPr>
              <a:t>Sound doctrine is the source of all godly testimony and living (2:1)</a:t>
            </a:r>
          </a:p>
        </p:txBody>
      </p:sp>
      <p:sp>
        <p:nvSpPr>
          <p:cNvPr id="5" name="TextBox 4">
            <a:extLst>
              <a:ext uri="{FF2B5EF4-FFF2-40B4-BE49-F238E27FC236}">
                <a16:creationId xmlns:a16="http://schemas.microsoft.com/office/drawing/2014/main" id="{D7D5A48A-42BF-4610-AB65-8261FBB59120}"/>
              </a:ext>
            </a:extLst>
          </p:cNvPr>
          <p:cNvSpPr txBox="1"/>
          <p:nvPr/>
        </p:nvSpPr>
        <p:spPr>
          <a:xfrm>
            <a:off x="864296" y="2438155"/>
            <a:ext cx="11060873" cy="461665"/>
          </a:xfrm>
          <a:prstGeom prst="rect">
            <a:avLst/>
          </a:prstGeom>
          <a:noFill/>
          <a:ln>
            <a:noFill/>
          </a:ln>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But as for you, speak the things which are fitting for sound doctrine.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960C68-5B73-4A57-B697-796AF1F5EC7A}"/>
              </a:ext>
            </a:extLst>
          </p:cNvPr>
          <p:cNvSpPr txBox="1"/>
          <p:nvPr/>
        </p:nvSpPr>
        <p:spPr>
          <a:xfrm>
            <a:off x="415448" y="3104121"/>
            <a:ext cx="11060873" cy="1077218"/>
          </a:xfrm>
          <a:prstGeom prst="rect">
            <a:avLst/>
          </a:prstGeom>
          <a:noFill/>
          <a:ln>
            <a:noFill/>
          </a:ln>
        </p:spPr>
        <p:txBody>
          <a:bodyPr wrap="square" rtlCol="0">
            <a:spAutoFit/>
          </a:bodyPr>
          <a:lstStyle/>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Speaking in contrast to false teachers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Times New Roman" panose="02020603050405020304" pitchFamily="18" charset="0"/>
              </a:rPr>
              <a:t>Living in con</a:t>
            </a:r>
            <a:r>
              <a:rPr lang="en-US" sz="3200" dirty="0">
                <a:latin typeface="Calibri" panose="020F0502020204030204" pitchFamily="34" charset="0"/>
                <a:ea typeface="Calibri" panose="020F0502020204030204" pitchFamily="34" charset="0"/>
                <a:cs typeface="Times New Roman" panose="02020603050405020304" pitchFamily="18" charset="0"/>
              </a:rPr>
              <a:t>trast to false teachers</a:t>
            </a: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200329"/>
          </a:xfrm>
          <a:prstGeom prst="rect">
            <a:avLst/>
          </a:prstGeom>
          <a:noFill/>
          <a:ln>
            <a:noFill/>
          </a:ln>
        </p:spPr>
        <p:txBody>
          <a:bodyPr wrap="square" rtlCol="0">
            <a:spAutoFit/>
          </a:bodyPr>
          <a:lstStyle/>
          <a:p>
            <a:pPr marL="857250" marR="0" lvl="0" indent="-857250" algn="just">
              <a:spcBef>
                <a:spcPts val="0"/>
              </a:spcBef>
              <a:spcAft>
                <a:spcPts val="0"/>
              </a:spcAft>
              <a:buFont typeface="+mj-lt"/>
              <a:buAutoNum type="romanUcPeriod" startAt="2"/>
            </a:pPr>
            <a:r>
              <a:rPr lang="en-US" sz="3600" b="1" dirty="0">
                <a:effectLst/>
                <a:latin typeface="Calibri" panose="020F0502020204030204" pitchFamily="34" charset="0"/>
                <a:ea typeface="Calibri" panose="020F0502020204030204" pitchFamily="34" charset="0"/>
                <a:cs typeface="Times New Roman" panose="02020603050405020304" pitchFamily="18" charset="0"/>
              </a:rPr>
              <a:t>Older men are to be godly so as to attract others to the Savior (2:2)</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7D5A48A-42BF-4610-AB65-8261FBB59120}"/>
              </a:ext>
            </a:extLst>
          </p:cNvPr>
          <p:cNvSpPr txBox="1"/>
          <p:nvPr/>
        </p:nvSpPr>
        <p:spPr>
          <a:xfrm>
            <a:off x="864296" y="2438155"/>
            <a:ext cx="11060873" cy="830997"/>
          </a:xfrm>
          <a:prstGeom prst="rect">
            <a:avLst/>
          </a:prstGeom>
          <a:noFill/>
          <a:ln>
            <a:noFill/>
          </a:ln>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Older men are to be temperate, dignified, sensible, sound in faith, in love, in perseverance.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960C68-5B73-4A57-B697-796AF1F5EC7A}"/>
              </a:ext>
            </a:extLst>
          </p:cNvPr>
          <p:cNvSpPr txBox="1"/>
          <p:nvPr/>
        </p:nvSpPr>
        <p:spPr>
          <a:xfrm>
            <a:off x="415448" y="3305826"/>
            <a:ext cx="11060873" cy="1815882"/>
          </a:xfrm>
          <a:prstGeom prst="rect">
            <a:avLst/>
          </a:prstGeom>
          <a:noFill/>
          <a:ln>
            <a:noFill/>
          </a:ln>
        </p:spPr>
        <p:txBody>
          <a:bodyPr wrap="square" rtlCol="0">
            <a:spAutoFit/>
          </a:bodyPr>
          <a:lstStyle/>
          <a:p>
            <a:pPr marL="457200" marR="0" indent="-457200" algn="just">
              <a:spcBef>
                <a:spcPts val="0"/>
              </a:spcBef>
              <a:spcAft>
                <a:spcPts val="0"/>
              </a:spcAft>
              <a:buAutoNum type="alphaUcPeriod"/>
            </a:pPr>
            <a:r>
              <a:rPr lang="en-US" sz="2800" dirty="0">
                <a:effectLst/>
                <a:latin typeface="Calibri" panose="020F0502020204030204" pitchFamily="34" charset="0"/>
                <a:ea typeface="Calibri" panose="020F0502020204030204" pitchFamily="34" charset="0"/>
                <a:cs typeface="Calibri" panose="020F0502020204030204" pitchFamily="34" charset="0"/>
              </a:rPr>
              <a:t>Older men are to be temperate </a:t>
            </a:r>
            <a:r>
              <a:rPr lang="en-US" sz="2800" i="1" dirty="0">
                <a:effectLst/>
                <a:latin typeface="Calibri" panose="020F0502020204030204" pitchFamily="34" charset="0"/>
                <a:ea typeface="Calibri" panose="020F0502020204030204" pitchFamily="34" charset="0"/>
                <a:cs typeface="Calibri" panose="020F0502020204030204" pitchFamily="34" charset="0"/>
              </a:rPr>
              <a:t>[not influenced by ungodly sources]</a:t>
            </a:r>
          </a:p>
          <a:p>
            <a:pPr marL="457200" marR="0" indent="-457200" algn="just">
              <a:spcBef>
                <a:spcPts val="0"/>
              </a:spcBef>
              <a:spcAft>
                <a:spcPts val="0"/>
              </a:spcAf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Older men are to be dignified </a:t>
            </a:r>
            <a:r>
              <a:rPr lang="en-US" sz="2800" i="1" dirty="0">
                <a:latin typeface="Calibri" panose="020F0502020204030204" pitchFamily="34" charset="0"/>
                <a:cs typeface="Calibri" panose="020F0502020204030204" pitchFamily="34" charset="0"/>
              </a:rPr>
              <a:t>[Living out life in an honest, God-pleasing manner]</a:t>
            </a:r>
          </a:p>
          <a:p>
            <a:pPr marL="457200" marR="0" indent="-457200" algn="just">
              <a:spcBef>
                <a:spcPts val="0"/>
              </a:spcBef>
              <a:spcAft>
                <a:spcPts val="0"/>
              </a:spcAf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Older men are to be sensible </a:t>
            </a:r>
            <a:r>
              <a:rPr lang="en-US" sz="2400" i="1" dirty="0">
                <a:latin typeface="Calibri" panose="020F0502020204030204" pitchFamily="34" charset="0"/>
                <a:ea typeface="Calibri" panose="020F0502020204030204" pitchFamily="34" charset="0"/>
                <a:cs typeface="Calibri" panose="020F0502020204030204" pitchFamily="34" charset="0"/>
              </a:rPr>
              <a:t>[Making good, biblical decisions in life]</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0874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7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dirty="0">
                <a:latin typeface="Arial" panose="020B0604020202020204" pitchFamily="34" charset="0"/>
                <a:cs typeface="Arial" panose="020B0604020202020204" pitchFamily="34" charset="0"/>
              </a:rPr>
              <a:t>Summation of Sensible</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893647"/>
          </a:xfrm>
          <a:prstGeom prst="rect">
            <a:avLst/>
          </a:prstGeom>
          <a:noFill/>
          <a:ln>
            <a:noFill/>
          </a:ln>
        </p:spPr>
        <p:txBody>
          <a:bodyPr wrap="square" rtlCol="0">
            <a:spAutoFit/>
          </a:bodyPr>
          <a:lstStyle/>
          <a:p>
            <a:pPr marL="514350" marR="0" indent="-514350" algn="just">
              <a:spcBef>
                <a:spcPts val="0"/>
              </a:spcBef>
              <a:spcAft>
                <a:spcPts val="0"/>
              </a:spcAf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The ruling of their passions (self-control; 1 Corinthians 9:27),</a:t>
            </a:r>
          </a:p>
          <a:p>
            <a:pPr marL="514350" marR="0" indent="-514350" algn="just">
              <a:spcBef>
                <a:spcPts val="0"/>
              </a:spcBef>
              <a:spcAft>
                <a:spcPts val="0"/>
              </a:spcAf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The rejection of worldly standards (non-conformity to unbiblical standards; Romans 12:2), and</a:t>
            </a:r>
          </a:p>
          <a:p>
            <a:pPr marL="514350" marR="0" indent="-514350" algn="just">
              <a:spcBef>
                <a:spcPts val="0"/>
              </a:spcBef>
              <a:spcAft>
                <a:spcPts val="0"/>
              </a:spcAft>
              <a:buAutoNum type="arabicPeriod"/>
            </a:pPr>
            <a:r>
              <a:rPr lang="en-US" sz="2800" dirty="0">
                <a:effectLst/>
                <a:latin typeface="Calibri" panose="020F0502020204030204" pitchFamily="34" charset="0"/>
                <a:ea typeface="Calibri" panose="020F0502020204030204" pitchFamily="34" charset="0"/>
                <a:cs typeface="Calibri" panose="020F0502020204030204" pitchFamily="34" charset="0"/>
              </a:rPr>
              <a:t>The resisting of worldly attractions (non-participation in unbiblical practices; 1 Thessalonians 5:22). </a:t>
            </a:r>
          </a:p>
          <a:p>
            <a:pPr marR="0" algn="just">
              <a:spcBef>
                <a:spcPts val="0"/>
              </a:spcBef>
              <a:spcAft>
                <a:spcPts val="0"/>
              </a:spcAft>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1 Corinthians 9:25 </a:t>
            </a:r>
            <a:r>
              <a:rPr lang="en-US" sz="2400" dirty="0">
                <a:effectLst/>
                <a:latin typeface="Calibri" panose="020F0502020204030204" pitchFamily="34" charset="0"/>
                <a:ea typeface="Times New Roman" panose="02020603050405020304" pitchFamily="18" charset="0"/>
                <a:cs typeface="Calibri" panose="020F0502020204030204" pitchFamily="34" charset="0"/>
              </a:rPr>
              <a:t>– “but I discipline my body and make it my slave, so that, after I have preached to others, I myself will not be disqualified.”</a:t>
            </a:r>
          </a:p>
          <a:p>
            <a:pPr marL="0" marR="0" algn="just">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Romans 12:2 </a:t>
            </a:r>
            <a:r>
              <a:rPr lang="en-US" sz="2400" dirty="0">
                <a:effectLst/>
                <a:latin typeface="Calibri" panose="020F0502020204030204" pitchFamily="34" charset="0"/>
                <a:ea typeface="Times New Roman" panose="02020603050405020304" pitchFamily="18" charset="0"/>
                <a:cs typeface="Calibri" panose="020F0502020204030204" pitchFamily="34" charset="0"/>
              </a:rPr>
              <a:t>– “And do not be conformed to this world, but be transformed by the renewing of your mind, so that you may prove what the will of God is, that which is good and acceptable and perfect.” </a:t>
            </a:r>
          </a:p>
          <a:p>
            <a:pPr marL="0" marR="0" algn="just">
              <a:spcBef>
                <a:spcPts val="0"/>
              </a:spcBef>
              <a:spcAft>
                <a:spcPts val="0"/>
              </a:spcAft>
            </a:pPr>
            <a:r>
              <a:rPr lang="en-US" sz="2400" b="1" dirty="0">
                <a:effectLst/>
                <a:latin typeface="Calibri" panose="020F0502020204030204" pitchFamily="34" charset="0"/>
                <a:ea typeface="Times New Roman" panose="02020603050405020304" pitchFamily="18" charset="0"/>
                <a:cs typeface="Calibri" panose="020F0502020204030204" pitchFamily="34" charset="0"/>
              </a:rPr>
              <a:t>1 Thessalonians 5:22 </a:t>
            </a:r>
            <a:r>
              <a:rPr lang="en-US" sz="2400" dirty="0">
                <a:effectLst/>
                <a:latin typeface="Calibri" panose="020F0502020204030204" pitchFamily="34" charset="0"/>
                <a:ea typeface="Times New Roman" panose="02020603050405020304" pitchFamily="18" charset="0"/>
                <a:cs typeface="Calibri" panose="020F0502020204030204" pitchFamily="34" charset="0"/>
              </a:rPr>
              <a:t>– “abstain from every form of evil.” </a:t>
            </a:r>
          </a:p>
        </p:txBody>
      </p:sp>
    </p:spTree>
    <p:extLst>
      <p:ext uri="{BB962C8B-B14F-4D97-AF65-F5344CB8AC3E}">
        <p14:creationId xmlns:p14="http://schemas.microsoft.com/office/powerpoint/2010/main" val="2674388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523220"/>
          </a:xfrm>
          <a:prstGeom prst="rect">
            <a:avLst/>
          </a:prstGeom>
          <a:noFill/>
          <a:ln>
            <a:noFill/>
          </a:ln>
        </p:spPr>
        <p:txBody>
          <a:bodyPr wrap="square" rtlCol="0">
            <a:spAutoFit/>
          </a:bodyPr>
          <a:lstStyle/>
          <a:p>
            <a:pPr marL="857250" marR="0" lvl="0" indent="-857250" algn="just">
              <a:spcBef>
                <a:spcPts val="0"/>
              </a:spcBef>
              <a:spcAft>
                <a:spcPts val="0"/>
              </a:spcAft>
              <a:buFont typeface="+mj-lt"/>
              <a:buAutoNum type="romanUcPeriod" startAt="2"/>
            </a:pPr>
            <a:r>
              <a:rPr lang="en-US" sz="2800" b="1" dirty="0">
                <a:effectLst/>
                <a:latin typeface="Calibri" panose="020F0502020204030204" pitchFamily="34" charset="0"/>
                <a:ea typeface="Calibri" panose="020F0502020204030204" pitchFamily="34" charset="0"/>
                <a:cs typeface="Times New Roman" panose="02020603050405020304" pitchFamily="18" charset="0"/>
              </a:rPr>
              <a:t>Older men are to be godly so as to attract others to the Savior (2:2)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7D5A48A-42BF-4610-AB65-8261FBB59120}"/>
              </a:ext>
            </a:extLst>
          </p:cNvPr>
          <p:cNvSpPr txBox="1"/>
          <p:nvPr/>
        </p:nvSpPr>
        <p:spPr>
          <a:xfrm>
            <a:off x="1143000" y="1738911"/>
            <a:ext cx="10782169" cy="830997"/>
          </a:xfrm>
          <a:prstGeom prst="rect">
            <a:avLst/>
          </a:prstGeom>
          <a:noFill/>
          <a:ln>
            <a:noFill/>
          </a:ln>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Older men are to be temperate, dignified, sensible, sound in faith, in love, in perseverance.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6960C68-5B73-4A57-B697-796AF1F5EC7A}"/>
              </a:ext>
            </a:extLst>
          </p:cNvPr>
          <p:cNvSpPr txBox="1"/>
          <p:nvPr/>
        </p:nvSpPr>
        <p:spPr>
          <a:xfrm>
            <a:off x="415448" y="2660370"/>
            <a:ext cx="11060873" cy="3293209"/>
          </a:xfrm>
          <a:prstGeom prst="rect">
            <a:avLst/>
          </a:prstGeom>
          <a:noFill/>
          <a:ln>
            <a:noFill/>
          </a:ln>
        </p:spPr>
        <p:txBody>
          <a:bodyPr wrap="square" rtlCol="0">
            <a:spAutoFit/>
          </a:bodyPr>
          <a:lstStyle/>
          <a:p>
            <a:pPr marL="457200" marR="0" indent="-457200" algn="just">
              <a:spcBef>
                <a:spcPts val="0"/>
              </a:spcBef>
              <a:spcAft>
                <a:spcPts val="0"/>
              </a:spcAft>
              <a:buAutoNum type="alphaUcPeriod"/>
            </a:pPr>
            <a:r>
              <a:rPr lang="en-US" sz="2800" dirty="0">
                <a:effectLst/>
                <a:latin typeface="Calibri" panose="020F0502020204030204" pitchFamily="34" charset="0"/>
                <a:ea typeface="Calibri" panose="020F0502020204030204" pitchFamily="34" charset="0"/>
                <a:cs typeface="Calibri" panose="020F0502020204030204" pitchFamily="34" charset="0"/>
              </a:rPr>
              <a:t>Older men are to be temperate </a:t>
            </a:r>
            <a:r>
              <a:rPr lang="en-US" sz="2800" i="1" dirty="0">
                <a:effectLst/>
                <a:latin typeface="Calibri" panose="020F0502020204030204" pitchFamily="34" charset="0"/>
                <a:ea typeface="Calibri" panose="020F0502020204030204" pitchFamily="34" charset="0"/>
                <a:cs typeface="Calibri" panose="020F0502020204030204" pitchFamily="34" charset="0"/>
              </a:rPr>
              <a:t>[not influenced by ungodly sources]</a:t>
            </a:r>
          </a:p>
          <a:p>
            <a:pPr marL="457200" marR="0" indent="-457200" algn="just">
              <a:spcBef>
                <a:spcPts val="0"/>
              </a:spcBef>
              <a:spcAft>
                <a:spcPts val="0"/>
              </a:spcAf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Older men are to be dignified </a:t>
            </a:r>
            <a:r>
              <a:rPr lang="en-US" sz="2800" i="1" dirty="0">
                <a:latin typeface="Calibri" panose="020F0502020204030204" pitchFamily="34" charset="0"/>
                <a:cs typeface="Calibri" panose="020F0502020204030204" pitchFamily="34" charset="0"/>
              </a:rPr>
              <a:t>[Living out life in an honest, God-pleasing manner]</a:t>
            </a:r>
          </a:p>
          <a:p>
            <a:pPr marL="457200" marR="0" indent="-457200" algn="just">
              <a:spcBef>
                <a:spcPts val="0"/>
              </a:spcBef>
              <a:spcAft>
                <a:spcPts val="0"/>
              </a:spcAf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Older men are to be sensible </a:t>
            </a:r>
            <a:r>
              <a:rPr lang="en-US" sz="2400" i="1" dirty="0">
                <a:latin typeface="Calibri" panose="020F0502020204030204" pitchFamily="34" charset="0"/>
                <a:ea typeface="Calibri" panose="020F0502020204030204" pitchFamily="34" charset="0"/>
                <a:cs typeface="Calibri" panose="020F0502020204030204" pitchFamily="34" charset="0"/>
              </a:rPr>
              <a:t>[Making good, biblical decisions in life]</a:t>
            </a:r>
          </a:p>
          <a:p>
            <a:pPr marL="457200" marR="0" indent="-457200" algn="just">
              <a:spcBef>
                <a:spcPts val="0"/>
              </a:spcBef>
              <a:spcAft>
                <a:spcPts val="0"/>
              </a:spcAft>
              <a:buAutoNum type="alphaUcPeriod"/>
            </a:pPr>
            <a:r>
              <a:rPr lang="en-US" sz="2400" dirty="0">
                <a:latin typeface="Calibri" panose="020F0502020204030204" pitchFamily="34" charset="0"/>
                <a:ea typeface="Calibri" panose="020F0502020204030204" pitchFamily="34" charset="0"/>
                <a:cs typeface="Calibri" panose="020F0502020204030204" pitchFamily="34" charset="0"/>
              </a:rPr>
              <a:t>Older men are to be sound in faith </a:t>
            </a:r>
            <a:r>
              <a:rPr lang="en-US" sz="2400" i="1" dirty="0">
                <a:latin typeface="Calibri" panose="020F0502020204030204" pitchFamily="34" charset="0"/>
                <a:ea typeface="Calibri" panose="020F0502020204030204" pitchFamily="34" charset="0"/>
                <a:cs typeface="Calibri" panose="020F0502020204030204" pitchFamily="34" charset="0"/>
              </a:rPr>
              <a:t>[Manifesting unwavering trust in the providence of God]</a:t>
            </a:r>
          </a:p>
          <a:p>
            <a:pPr marL="457200" marR="0" indent="-457200" algn="just">
              <a:spcBef>
                <a:spcPts val="0"/>
              </a:spcBef>
              <a:spcAft>
                <a:spcPts val="0"/>
              </a:spcAft>
              <a:buAutoNum type="alphaUcPeriod"/>
            </a:pPr>
            <a:r>
              <a:rPr lang="en-US" sz="2400" dirty="0">
                <a:latin typeface="Calibri" panose="020F0502020204030204" pitchFamily="34" charset="0"/>
                <a:ea typeface="Calibri" panose="020F0502020204030204" pitchFamily="34" charset="0"/>
                <a:cs typeface="Calibri" panose="020F0502020204030204" pitchFamily="34" charset="0"/>
              </a:rPr>
              <a:t>Older men are to be sound in love </a:t>
            </a:r>
            <a:r>
              <a:rPr lang="en-US" sz="2400" i="1" dirty="0">
                <a:latin typeface="Calibri" panose="020F0502020204030204" pitchFamily="34" charset="0"/>
                <a:ea typeface="Calibri" panose="020F0502020204030204" pitchFamily="34" charset="0"/>
                <a:cs typeface="Calibri" panose="020F0502020204030204" pitchFamily="34" charset="0"/>
              </a:rPr>
              <a:t>[Pursuing the highest good of others with grace and compassion] </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2387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75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1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Love (agape)</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554545"/>
          </a:xfrm>
          <a:prstGeom prst="rect">
            <a:avLst/>
          </a:prstGeom>
          <a:noFill/>
          <a:ln>
            <a:noFill/>
          </a:ln>
        </p:spPr>
        <p:txBody>
          <a:bodyPr wrap="square" rtlCol="0">
            <a:spAutoFit/>
          </a:bodyPr>
          <a:lstStyle/>
          <a:p>
            <a:pPr marL="0" marR="0" algn="just">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Love – is a one-way, unconditional act of the will and motivation of the heart that seeks the highest good for another, regardless of the cost, and all to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3431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EEE0F9-7BC9-4998-8617-7CC115AD9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3488</TotalTime>
  <Words>1250</Words>
  <Application>Microsoft Office PowerPoint</Application>
  <PresentationFormat>Widescreen</PresentationFormat>
  <Paragraphs>72</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Agency FB</vt:lpstr>
      <vt:lpstr>Arial</vt:lpstr>
      <vt:lpstr>Avenir Next LT Pro</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48</cp:revision>
  <dcterms:created xsi:type="dcterms:W3CDTF">2020-08-29T16:37:12Z</dcterms:created>
  <dcterms:modified xsi:type="dcterms:W3CDTF">2021-02-20T22:31:24Z</dcterms:modified>
</cp:coreProperties>
</file>